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handoutMasterIdLst>
    <p:handoutMasterId r:id="rId27"/>
  </p:handoutMasterIdLst>
  <p:sldIdLst>
    <p:sldId id="270" r:id="rId2"/>
    <p:sldId id="427" r:id="rId3"/>
    <p:sldId id="428" r:id="rId4"/>
    <p:sldId id="432" r:id="rId5"/>
    <p:sldId id="433" r:id="rId6"/>
    <p:sldId id="430" r:id="rId7"/>
    <p:sldId id="435" r:id="rId8"/>
    <p:sldId id="434" r:id="rId9"/>
    <p:sldId id="438" r:id="rId10"/>
    <p:sldId id="436" r:id="rId11"/>
    <p:sldId id="441" r:id="rId12"/>
    <p:sldId id="397" r:id="rId13"/>
    <p:sldId id="402" r:id="rId14"/>
    <p:sldId id="405" r:id="rId15"/>
    <p:sldId id="406" r:id="rId16"/>
    <p:sldId id="409" r:id="rId17"/>
    <p:sldId id="411" r:id="rId18"/>
    <p:sldId id="413" r:id="rId19"/>
    <p:sldId id="414" r:id="rId20"/>
    <p:sldId id="415" r:id="rId21"/>
    <p:sldId id="418" r:id="rId22"/>
    <p:sldId id="419" r:id="rId23"/>
    <p:sldId id="421" r:id="rId24"/>
    <p:sldId id="388" r:id="rId2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ffrey Holcomb" initials="" lastIdx="3" clrIdx="0"/>
  <p:cmAuthor id="7" name="Maureen Steddin" initials="MS [2]" lastIdx="1" clrIdx="7"/>
  <p:cmAuthor id="1" name="Ruchi Sachdev" initials="" lastIdx="8" clrIdx="1"/>
  <p:cmAuthor id="8" name="Maureen Steddin" initials="MS [3]" lastIdx="1" clrIdx="8"/>
  <p:cmAuthor id="2" name="Sarah Reusché" initials="" lastIdx="13" clrIdx="2"/>
  <p:cmAuthor id="3" name="Nitin Shankar" initials="" lastIdx="6" clrIdx="3"/>
  <p:cmAuthor id="4" name="Kristen Flathman" initials="" lastIdx="1" clrIdx="4"/>
  <p:cmAuthor id="5" name="Ben Schroeter" initials="" lastIdx="0" clrIdx="5"/>
  <p:cmAuthor id="6" name="Maureen Steddin" initials="MS" lastIdx="1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F9630F-82C1-40B7-BC3A-925EFCFF5E92}">
  <a:tblStyle styleId="{40F9630F-82C1-40B7-BC3A-925EFCFF5E9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ff"/>
      <a:tcStyle>
        <a:tcBdr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14" autoAdjust="0"/>
    <p:restoredTop sz="86551" autoAdjust="0"/>
  </p:normalViewPr>
  <p:slideViewPr>
    <p:cSldViewPr snapToGrid="0" snapToObjects="1">
      <p:cViewPr varScale="1">
        <p:scale>
          <a:sx n="92" d="100"/>
          <a:sy n="92" d="100"/>
        </p:scale>
        <p:origin x="282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5CB01-6679-D646-ACB3-8B04B786C15F}" type="datetimeFigureOut">
              <a:rPr lang="en-US" smtClean="0"/>
              <a:t>3/10/2021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C0F4D-8A6F-1C4A-B6BF-1558431E4F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0630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10270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Learning Objectives and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6228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457200" y="816429"/>
            <a:ext cx="8229600" cy="4027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Clr>
                <a:srgbClr val="007FA3"/>
              </a:buClr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85800" y="1447800"/>
            <a:ext cx="7772400" cy="21526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74687" y="3962400"/>
            <a:ext cx="7794626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600"/>
              </a:spcBef>
              <a:buClr>
                <a:srgbClr val="007FA3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Shape 15" descr="Pearson Logo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3972" y="6429709"/>
            <a:ext cx="917999" cy="27991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16"/>
          <p:cNvSpPr txBox="1"/>
          <p:nvPr/>
        </p:nvSpPr>
        <p:spPr>
          <a:xfrm>
            <a:off x="1600200" y="6429344"/>
            <a:ext cx="7162799" cy="2000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b="0" dirty="0">
                <a:latin typeface="Verdana"/>
                <a:ea typeface="Verdana" panose="020B0604030504040204" pitchFamily="34" charset="0"/>
                <a:cs typeface="Verdana" panose="020B0604030504040204" pitchFamily="34" charset="0"/>
              </a:rPr>
              <a:t>Copyright © 2019, 2016, 2014 Pearson Education, Inc. All Rights Reserved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  <p:sldLayoutId id="214748365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457200" y="215370"/>
            <a:ext cx="8229600" cy="103949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buSzPct val="25000"/>
            </a:pPr>
            <a:r>
              <a:rPr lang="en-US" dirty="0"/>
              <a:t>Database Processing: Fundamentals, Design, and Implementation</a:t>
            </a:r>
            <a:endParaRPr lang="en-US" sz="3400" b="1" i="0" u="none" strike="noStrike" cap="none" dirty="0">
              <a:solidFill>
                <a:srgbClr val="007FA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457200" y="1254868"/>
            <a:ext cx="8229600" cy="48712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lvl="0" indent="0">
              <a:spcBef>
                <a:spcPts val="0"/>
              </a:spcBef>
              <a:buSzPct val="25000"/>
              <a:buNone/>
            </a:pPr>
            <a:r>
              <a:rPr lang="en-US" sz="2000" dirty="0">
                <a:solidFill>
                  <a:srgbClr val="007FA3"/>
                </a:solidFill>
              </a:rPr>
              <a:t>15</a:t>
            </a:r>
            <a:r>
              <a:rPr lang="en-US" sz="2000" baseline="30000" dirty="0">
                <a:solidFill>
                  <a:srgbClr val="007FA3"/>
                </a:solidFill>
              </a:rPr>
              <a:t>th</a:t>
            </a:r>
            <a:r>
              <a:rPr lang="en-US" sz="2000" dirty="0">
                <a:solidFill>
                  <a:srgbClr val="007FA3"/>
                </a:solidFill>
              </a:rPr>
              <a:t> Edition</a:t>
            </a:r>
          </a:p>
        </p:txBody>
      </p:sp>
      <p:sp>
        <p:nvSpPr>
          <p:cNvPr id="198" name="Shape 198"/>
          <p:cNvSpPr txBox="1">
            <a:spLocks noGrp="1"/>
          </p:cNvSpPr>
          <p:nvPr>
            <p:ph type="body" idx="4294967295"/>
          </p:nvPr>
        </p:nvSpPr>
        <p:spPr>
          <a:xfrm>
            <a:off x="5486400" y="1600200"/>
            <a:ext cx="3657600" cy="1600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3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Week #11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4294967295"/>
          </p:nvPr>
        </p:nvSpPr>
        <p:spPr>
          <a:xfrm>
            <a:off x="5486400" y="3200400"/>
            <a:ext cx="3657600" cy="29257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 Design Using Normalization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DAC3B7-8B7C-4A57-B389-AFD53FBE4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15" y="1600200"/>
            <a:ext cx="3584103" cy="45867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8F316-0373-43EF-8E00-D881042E0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the SKU_DATA Table into BCNF (Step-by-Step) - BCNF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22127-D9E4-474B-AF7F-29EA2CF951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SKU_DATA_2 (</a:t>
            </a:r>
            <a:r>
              <a:rPr lang="en-US" sz="1800" b="1" u="sng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SKU</a:t>
            </a: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, SKU_Description, </a:t>
            </a:r>
            <a:r>
              <a:rPr lang="en-US" sz="1800" b="1" i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Buyer</a:t>
            </a: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BUYER (</a:t>
            </a:r>
            <a:r>
              <a:rPr lang="en-US" sz="1800" b="1" u="sng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Buyer</a:t>
            </a: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, Department)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b="1" kern="1200" dirty="0">
              <a:solidFill>
                <a:schemeClr val="tx2"/>
              </a:solidFill>
              <a:latin typeface="Arial" panose="020B0604020202020204" pitchFamily="34" charset="0"/>
              <a:ea typeface="+mn-ea"/>
              <a:cs typeface="+mn-cs"/>
              <a:sym typeface="Wingdings" panose="05000000000000000000" pitchFamily="2" charset="2"/>
            </a:endParaRP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Where SKU_DATA_2.Buyer must exist in BUYER.Buyer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kern="1200" dirty="0">
              <a:solidFill>
                <a:schemeClr val="tx2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SKU  (SKU_Description, Department, Buyer)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SKU_Description  (SKU, Department, Buyer)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Buyer  Department</a:t>
            </a:r>
            <a:endParaRPr lang="en-US" sz="1800" b="1" kern="1200" dirty="0">
              <a:solidFill>
                <a:schemeClr val="tx2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1800" dirty="0"/>
              <a:t>A relation is in BCNF if, and only if, it is in 3NF and every determinant is a candidate key.</a:t>
            </a:r>
          </a:p>
          <a:p>
            <a:r>
              <a:rPr lang="en-US" sz="1800" dirty="0"/>
              <a:t>In SKU_DATA_2, both determinants are determinant keys, so SKU_DATA_2 is in BCNF</a:t>
            </a:r>
          </a:p>
          <a:p>
            <a:r>
              <a:rPr lang="en-US" sz="1800" dirty="0"/>
              <a:t>In BUYER, the determinant is a determinate key, so BUYER is in BCNF.</a:t>
            </a:r>
          </a:p>
        </p:txBody>
      </p:sp>
    </p:spTree>
    <p:extLst>
      <p:ext uri="{BB962C8B-B14F-4D97-AF65-F5344CB8AC3E}">
        <p14:creationId xmlns:p14="http://schemas.microsoft.com/office/powerpoint/2010/main" val="2359120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66182-46E2-46E4-B009-DA2E66229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Results of the Step-by-Step to BCNF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6F717E-1336-4802-8A80-5D65BB757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109" y="1600200"/>
            <a:ext cx="3503781" cy="43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937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9F991-2329-4B72-85E9-5E5A24E88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and Disadvantages of Normalization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3CDFBFF-FBF6-4597-9B0D-F0805C6A91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154800"/>
              </p:ext>
            </p:extLst>
          </p:nvPr>
        </p:nvGraphicFramePr>
        <p:xfrm>
          <a:off x="457200" y="1705610"/>
          <a:ext cx="8229600" cy="370840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8229600">
                  <a:extLst>
                    <a:ext uri="{9D8B030D-6E8A-4147-A177-3AD203B41FA5}">
                      <a16:colId xmlns:a16="http://schemas.microsoft.com/office/drawing/2014/main" val="29607938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Advantages and Disadvantages of Normalization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152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Advantages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00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14400"/>
                      <a:r>
                        <a:rPr lang="en-US" dirty="0"/>
                        <a:t>Eliminate modification anomalies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043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14400"/>
                      <a:r>
                        <a:rPr lang="en-US" dirty="0"/>
                        <a:t>Reduce duplicated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930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2001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Eliminate data integrity problems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065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2001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Save file space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139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14400"/>
                      <a:r>
                        <a:rPr lang="en-US" dirty="0"/>
                        <a:t>Single table queries will run faster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612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Disadvantages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894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14400"/>
                      <a:r>
                        <a:rPr lang="en-US" dirty="0"/>
                        <a:t>More complicated SQL required for multitable subqueries and joins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035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14400"/>
                      <a:r>
                        <a:rPr lang="en-US" dirty="0"/>
                        <a:t>Extra work for DBMS can mean slower applications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084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2895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3C7A8-DB87-43F2-A49A-DAA09CB54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Multivalued Dependencies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A8D93-E0F0-478F-B3A4-C2BC1C0539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Anomalies from multivalued dependencies are very problematic.</a:t>
            </a:r>
          </a:p>
          <a:p>
            <a:pPr eaLnBrk="1" hangingPunct="1"/>
            <a:r>
              <a:rPr lang="en-US" sz="2800" b="1" i="1" dirty="0">
                <a:solidFill>
                  <a:schemeClr val="tx2"/>
                </a:solidFill>
              </a:rPr>
              <a:t>Always</a:t>
            </a:r>
            <a:r>
              <a:rPr lang="en-US" sz="2800" dirty="0"/>
              <a:t> place the columns of a multivalued dependency into a </a:t>
            </a:r>
            <a:r>
              <a:rPr lang="en-US" sz="2800" b="1" dirty="0">
                <a:solidFill>
                  <a:schemeClr val="tx2"/>
                </a:solidFill>
              </a:rPr>
              <a:t>separate table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/>
              <a:t>(</a:t>
            </a:r>
            <a:r>
              <a:rPr lang="en-US" sz="2800" b="1" dirty="0">
                <a:solidFill>
                  <a:schemeClr val="tx2"/>
                </a:solidFill>
              </a:rPr>
              <a:t>4NF</a:t>
            </a:r>
            <a:r>
              <a:rPr lang="en-US" sz="2800" dirty="0"/>
              <a:t>).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4901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40ED4-73C8-4AC1-B973-5A6456BB0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Denormalization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64EC4F-01F9-40B1-92B6-2CBEB3263D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For read-only databases, normalization is seldom an advantage.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800" dirty="0"/>
              <a:t>Application processing speed is more important.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b="1" dirty="0">
                <a:solidFill>
                  <a:schemeClr val="tx2"/>
                </a:solidFill>
              </a:rPr>
              <a:t>Denormalization</a:t>
            </a:r>
            <a:r>
              <a:rPr lang="en-US" sz="2800" b="1" dirty="0">
                <a:solidFill>
                  <a:srgbClr val="0066FF"/>
                </a:solidFill>
              </a:rPr>
              <a:t> </a:t>
            </a:r>
            <a:r>
              <a:rPr lang="en-US" sz="2800" dirty="0"/>
              <a:t>is the joining of the data in normalized tables prior to storing the data.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The data is then stored in nonnormalized tables. 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9586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E84A-AA2E-4FDD-BDA6-AAD32E169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Relations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23D7A6-7A35-4112-8B07-8290E553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582" y="1828038"/>
            <a:ext cx="6264835" cy="320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46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4CCF0-F626-413F-B65B-3261E0CA7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Denormalizing the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806E9-86C5-4E12-8883-92A554EB64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INSERT INTO STUDENT_ACTIVITY_PAYMENT_DATA</a:t>
            </a:r>
          </a:p>
          <a:p>
            <a:pPr marL="558800" marR="25840" lvl="1" indent="0" algn="just"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SELECT	STUDENT.StudentID, StudentName, ACTIVITY.Activity, 		ActivityFee, AmountPaid</a:t>
            </a:r>
          </a:p>
          <a:p>
            <a:pPr marL="558800" lvl="1" indent="0"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FROM 	STUDENT, PAYMENT, ACTIVITY</a:t>
            </a:r>
          </a:p>
          <a:p>
            <a:pPr marL="558800" lvl="1" indent="0"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WHERE 	STUDENT.StudentID = PAYMENT.StudentID </a:t>
            </a:r>
          </a:p>
          <a:p>
            <a:pPr marL="558800" lvl="1" indent="0"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   AND 	PAYMENT.Activity = ACTIVITY.Activity;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649C90-DF3A-4324-8117-FDED3BDB8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215" y="4073212"/>
            <a:ext cx="4171569" cy="205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64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B6D11-3CC6-4733-A08D-44E56C43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Customized Tables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31DC6-33DA-478C-8129-4E300EE15E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Read-only databases are often designed with many copies of the same data, but with each copy customized for a specific application.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312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E80E2-9B70-429F-9F49-A69415A44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Design Problems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0AEA5F0-C5A8-46CE-A190-7BA3658110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747362"/>
              </p:ext>
            </p:extLst>
          </p:nvPr>
        </p:nvGraphicFramePr>
        <p:xfrm>
          <a:off x="2697480" y="1770380"/>
          <a:ext cx="3749040" cy="2275841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3749040">
                  <a:extLst>
                    <a:ext uri="{9D8B030D-6E8A-4147-A177-3AD203B41FA5}">
                      <a16:colId xmlns:a16="http://schemas.microsoft.com/office/drawing/2014/main" val="3609734993"/>
                    </a:ext>
                  </a:extLst>
                </a:gridCol>
              </a:tblGrid>
              <a:tr h="5891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Practical Problems in Designing Databases from Existing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610245"/>
                  </a:ext>
                </a:extLst>
              </a:tr>
              <a:tr h="421666">
                <a:tc>
                  <a:txBody>
                    <a:bodyPr/>
                    <a:lstStyle/>
                    <a:p>
                      <a:r>
                        <a:rPr lang="en-US" dirty="0"/>
                        <a:t>The multivalue, multicolumn problem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4508936"/>
                  </a:ext>
                </a:extLst>
              </a:tr>
              <a:tr h="421666">
                <a:tc>
                  <a:txBody>
                    <a:bodyPr/>
                    <a:lstStyle/>
                    <a:p>
                      <a:r>
                        <a:rPr lang="en-US" dirty="0"/>
                        <a:t>Inconsistent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9421395"/>
                  </a:ext>
                </a:extLst>
              </a:tr>
              <a:tr h="421666">
                <a:tc>
                  <a:txBody>
                    <a:bodyPr/>
                    <a:lstStyle/>
                    <a:p>
                      <a:r>
                        <a:rPr lang="en-US" dirty="0"/>
                        <a:t>Missing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2592882"/>
                  </a:ext>
                </a:extLst>
              </a:tr>
              <a:tr h="421666">
                <a:tc>
                  <a:txBody>
                    <a:bodyPr/>
                    <a:lstStyle/>
                    <a:p>
                      <a:r>
                        <a:rPr lang="en-US" dirty="0"/>
                        <a:t>General-purpose remarks column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771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0513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0DCC5-D69C-4762-87E3-23BEBFD64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Multivalue, Multicolumn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77C80-D43F-4273-8D2C-5409F47F37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The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multivalue, multicolumn problem</a:t>
            </a:r>
            <a:r>
              <a:rPr lang="en-US" sz="2800" dirty="0">
                <a:solidFill>
                  <a:srgbClr val="0099CC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occurs when multiple values of an attribute are stored in more than one column: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dirty="0">
                <a:solidFill>
                  <a:srgbClr val="0066FF"/>
                </a:solidFill>
                <a:ea typeface="+mn-ea"/>
                <a:cs typeface="+mn-cs"/>
              </a:rPr>
              <a:t>	 </a:t>
            </a:r>
          </a:p>
          <a:p>
            <a:pPr marL="101600" marR="8040" indent="0">
              <a:buNone/>
            </a:pP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EMPLOYEE (</a:t>
            </a:r>
            <a:r>
              <a:rPr lang="en-US" sz="2000" b="1" u="sng" dirty="0">
                <a:solidFill>
                  <a:schemeClr val="tx2"/>
                </a:solidFill>
                <a:latin typeface="Palatino Linotype" panose="02040502050505030304" pitchFamily="18" charset="0"/>
              </a:rPr>
              <a:t>EmployeeNumber</a:t>
            </a: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, EmployeeLastName, EmployeeFirstName, EmailAddress, Auto1_Li enseNumber, Auto2_LicenseNumber, Auto3_LicenseNumber)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800" dirty="0">
              <a:solidFill>
                <a:srgbClr val="000000"/>
              </a:solidFill>
              <a:ea typeface="+mn-ea"/>
              <a:cs typeface="+mn-cs"/>
            </a:endParaRP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The solution is to use a separate table to store the multiple values.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272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CCCF0-BDA6-4E0F-A3C3-182BDC98E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Normal Form (1NF)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2AFF4-C7FA-4942-940B-47AFDB5BA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Since all rows must be unique, 1NF is defined as:</a:t>
            </a:r>
          </a:p>
          <a:p>
            <a:pPr lvl="1"/>
            <a:r>
              <a:rPr lang="en-US" sz="2400" dirty="0"/>
              <a:t>Meets the set of conditions for a relation</a:t>
            </a:r>
          </a:p>
          <a:p>
            <a:pPr lvl="1"/>
            <a:r>
              <a:rPr lang="en-US" sz="2400" dirty="0"/>
              <a:t>Has a defined primary key</a:t>
            </a:r>
          </a:p>
        </p:txBody>
      </p:sp>
    </p:spTree>
    <p:extLst>
      <p:ext uri="{BB962C8B-B14F-4D97-AF65-F5344CB8AC3E}">
        <p14:creationId xmlns:p14="http://schemas.microsoft.com/office/powerpoint/2010/main" val="16242679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40FF-E502-4DFB-96D7-83B887CFB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Inconsistent Values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E4D8F-7B58-466F-88AB-5EBE545573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Inconsistent values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occur when different users or different data sources use slightly different forms of the same data value: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Different codings:</a:t>
            </a:r>
          </a:p>
          <a:p>
            <a:pPr lvl="2" indent="-2286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200" dirty="0">
                <a:solidFill>
                  <a:srgbClr val="000000"/>
                </a:solidFill>
              </a:rPr>
              <a:t>SKU_Description = </a:t>
            </a:r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'</a:t>
            </a:r>
            <a:r>
              <a:rPr lang="en-US" sz="2200" dirty="0">
                <a:solidFill>
                  <a:srgbClr val="000000"/>
                </a:solidFill>
              </a:rPr>
              <a:t>Corn, Large Can</a:t>
            </a:r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'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endParaRPr lang="en-US" sz="2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lvl="2" indent="-2286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200" dirty="0">
                <a:solidFill>
                  <a:srgbClr val="000000"/>
                </a:solidFill>
              </a:rPr>
              <a:t>SKU_Description = </a:t>
            </a:r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'</a:t>
            </a:r>
            <a:r>
              <a:rPr lang="en-US" sz="2200" dirty="0">
                <a:solidFill>
                  <a:srgbClr val="000000"/>
                </a:solidFill>
              </a:rPr>
              <a:t>Can, Corn, Large</a:t>
            </a:r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'</a:t>
            </a:r>
          </a:p>
          <a:p>
            <a:pPr lvl="2" indent="-2286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200" dirty="0">
                <a:solidFill>
                  <a:srgbClr val="000000"/>
                </a:solidFill>
              </a:rPr>
              <a:t>SKU_Description = </a:t>
            </a:r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'Large </a:t>
            </a:r>
            <a:r>
              <a:rPr lang="en-US" sz="2200" dirty="0">
                <a:solidFill>
                  <a:srgbClr val="000000"/>
                </a:solidFill>
              </a:rPr>
              <a:t>Can Corn</a:t>
            </a:r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‘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  <a:cs typeface="Arial" panose="020B0604020202020204" pitchFamily="34" charset="0"/>
              </a:rPr>
              <a:t>Different spellings:</a:t>
            </a:r>
          </a:p>
          <a:p>
            <a:pPr lvl="2" indent="-2286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Coffee, Cofee, Coffeee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5933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A32EA-B12B-4F39-983D-4B324E2C5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Values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6E5A4-EA71-4D40-89C7-3ACF2BF3F4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missing value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or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null value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is a value that has never been provided.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In a database table, a null value appears in upper case letters as </a:t>
            </a:r>
            <a:r>
              <a:rPr lang="en-US" sz="2400" b="1" dirty="0">
                <a:solidFill>
                  <a:schemeClr val="tx2"/>
                </a:solidFill>
              </a:rPr>
              <a:t>NULL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484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69257-08AD-4412-B70C-52B8C3EB0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Values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3880A-9540-4D1C-8C8A-EEED5748A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Null values are ambiguous: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May indicate that a value is inappropriate</a:t>
            </a:r>
          </a:p>
          <a:p>
            <a:pPr lvl="2" indent="-2286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200" dirty="0">
                <a:solidFill>
                  <a:srgbClr val="000000"/>
                </a:solidFill>
              </a:rPr>
              <a:t>DateOfLastChildbirth is inappropriate for a male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May indicate that a value is appropriate but unknown</a:t>
            </a:r>
          </a:p>
          <a:p>
            <a:pPr lvl="2" indent="-2286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200" dirty="0">
                <a:solidFill>
                  <a:srgbClr val="000000"/>
                </a:solidFill>
              </a:rPr>
              <a:t>DateOfLastChildbirth is appropriate for a female, but may be unknown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May indicate that a value is appropriate and known, but has never been entered</a:t>
            </a:r>
          </a:p>
          <a:p>
            <a:pPr lvl="2" indent="-2286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200" dirty="0">
                <a:solidFill>
                  <a:srgbClr val="000000"/>
                </a:solidFill>
              </a:rPr>
              <a:t>DateOfLastChildbirth is appropriate for a female, and may be known but no one has recorded it in the database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791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08A66-2EBC-41BD-9C5E-46D189D79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General-Purpose Remarks Column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82F26-54A5-44F2-8489-C7FACD59EC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general-purpose remarks column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is a column with a name such as:</a:t>
            </a:r>
          </a:p>
          <a:p>
            <a:pPr lvl="1" indent="-28575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Remarks</a:t>
            </a:r>
          </a:p>
          <a:p>
            <a:pPr lvl="1" indent="-28575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Comments</a:t>
            </a:r>
          </a:p>
          <a:p>
            <a:pPr lvl="1" indent="-28575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Notes</a:t>
            </a:r>
          </a:p>
          <a:p>
            <a:pPr marL="342900" lvl="0" indent="-34290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It often contains important data stored in an inconsistent, verbal, and verbose way</a:t>
            </a:r>
          </a:p>
          <a:p>
            <a:pPr lvl="1" indent="-28575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A typical use is to store data on a customer’s interests</a:t>
            </a:r>
          </a:p>
          <a:p>
            <a:pPr marL="342900" lvl="0" indent="-34290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Such a column may:</a:t>
            </a:r>
          </a:p>
          <a:p>
            <a:pPr lvl="1" indent="-28575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Be used inconsistently</a:t>
            </a:r>
          </a:p>
          <a:p>
            <a:pPr lvl="1" indent="-28575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Hold multiple data items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595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3F953-5803-4ADA-A6EC-37D89317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Database Processing</a:t>
            </a:r>
            <a:br>
              <a:rPr lang="en-US" sz="3200" dirty="0"/>
            </a:br>
            <a:r>
              <a:rPr lang="en-US" sz="2400" dirty="0"/>
              <a:t>Fundamentals, Design, and Implementation (15</a:t>
            </a:r>
            <a:r>
              <a:rPr lang="en-US" sz="2400" baseline="30000" dirty="0"/>
              <a:t>th</a:t>
            </a:r>
            <a:r>
              <a:rPr lang="en-US" sz="2400" dirty="0"/>
              <a:t> Edition)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009AA-2299-4659-84BB-9192296529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lvl="0" indent="0" algn="ctr">
              <a:buNone/>
            </a:pPr>
            <a:endParaRPr lang="en-US" sz="3600" b="1" dirty="0">
              <a:solidFill>
                <a:srgbClr val="007FA3"/>
              </a:solidFill>
            </a:endParaRPr>
          </a:p>
          <a:p>
            <a:pPr marL="101600" lvl="0" indent="0" algn="ctr">
              <a:buNone/>
            </a:pPr>
            <a:r>
              <a:rPr lang="en-US" sz="3600" b="1" dirty="0">
                <a:solidFill>
                  <a:srgbClr val="007FA3"/>
                </a:solidFill>
              </a:rPr>
              <a:t>End of Presentation:</a:t>
            </a:r>
          </a:p>
          <a:p>
            <a:pPr marL="101600" lvl="0" indent="0" algn="ctr">
              <a:buNone/>
            </a:pPr>
            <a:r>
              <a:rPr lang="en-US" sz="3600" dirty="0">
                <a:solidFill>
                  <a:srgbClr val="000000"/>
                </a:solidFill>
              </a:rPr>
              <a:t>Week #11</a:t>
            </a:r>
          </a:p>
        </p:txBody>
      </p:sp>
    </p:spTree>
    <p:extLst>
      <p:ext uri="{BB962C8B-B14F-4D97-AF65-F5344CB8AC3E}">
        <p14:creationId xmlns:p14="http://schemas.microsoft.com/office/powerpoint/2010/main" val="1467578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F77B-94D5-4833-92C8-F4953473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Normal Form (2NF)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70401-5989-44FB-B69B-355249806A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>
                <a:cs typeface="Arial" panose="020B0604020202020204" pitchFamily="34" charset="0"/>
              </a:rPr>
              <a:t>A</a:t>
            </a:r>
            <a:r>
              <a:rPr lang="en-US" sz="2800" dirty="0"/>
              <a:t> relation is in 2NF if, and only if, it is in 1NF and all non-key attributes are determined by the entire primary key. This is also know as a Partial Dependency.</a:t>
            </a:r>
          </a:p>
          <a:p>
            <a:r>
              <a:rPr lang="en-US" sz="2800" dirty="0"/>
              <a:t>For example:</a:t>
            </a:r>
          </a:p>
          <a:p>
            <a:pPr lvl="1"/>
            <a:r>
              <a:rPr lang="en-US" sz="2400" dirty="0"/>
              <a:t>A relation  R(</a:t>
            </a:r>
            <a:r>
              <a:rPr lang="en-US" sz="2400" u="sng" dirty="0"/>
              <a:t>A</a:t>
            </a:r>
            <a:r>
              <a:rPr lang="en-US" sz="2400" dirty="0"/>
              <a:t>, </a:t>
            </a:r>
            <a:r>
              <a:rPr lang="en-US" sz="2400" u="sng" dirty="0"/>
              <a:t>B</a:t>
            </a:r>
            <a:r>
              <a:rPr lang="en-US" sz="2400" dirty="0"/>
              <a:t>, N, O, P) with the composite key (A,B) means that none of the non-key attributes N, O, or P can be determined by just A or just B.</a:t>
            </a:r>
          </a:p>
          <a:p>
            <a:pPr marL="101600" marR="43380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Palatino Linotype" panose="02040502050505030304" pitchFamily="18" charset="0"/>
              </a:rPr>
              <a:t>		</a:t>
            </a: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(StudentID, Activity) 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tx2"/>
                </a:solidFill>
                <a:latin typeface="Palatino Linotype" panose="02040502050505030304" pitchFamily="18" charset="0"/>
              </a:rPr>
              <a:t>ActivityFee</a:t>
            </a: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 (True)</a:t>
            </a:r>
          </a:p>
          <a:p>
            <a:pPr marL="101600" marR="43380" indent="0">
              <a:buNone/>
            </a:pP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		 Activity 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tx2"/>
                </a:solidFill>
                <a:latin typeface="Palatino Linotype" panose="02040502050505030304" pitchFamily="18" charset="0"/>
              </a:rPr>
              <a:t>ActivityFee</a:t>
            </a: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 (False)</a:t>
            </a:r>
          </a:p>
        </p:txBody>
      </p:sp>
    </p:spTree>
    <p:extLst>
      <p:ext uri="{BB962C8B-B14F-4D97-AF65-F5344CB8AC3E}">
        <p14:creationId xmlns:p14="http://schemas.microsoft.com/office/powerpoint/2010/main" val="2215852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F77B-94D5-4833-92C8-F4953473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Normal Form (3NF)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70401-5989-44FB-B69B-355249806A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>
                <a:cs typeface="Arial" panose="020B0604020202020204" pitchFamily="34" charset="0"/>
              </a:rPr>
              <a:t>A</a:t>
            </a:r>
            <a:r>
              <a:rPr lang="en-US" sz="2800" dirty="0"/>
              <a:t> relation is in 3NF if, and only if, it is in 2NF and there are no non-key attributes determined by another non-key attribute. This is also known as a Transitive Dependency.</a:t>
            </a:r>
          </a:p>
          <a:p>
            <a:r>
              <a:rPr lang="en-US" sz="2800" dirty="0"/>
              <a:t>For example:</a:t>
            </a:r>
          </a:p>
          <a:p>
            <a:pPr lvl="1"/>
            <a:r>
              <a:rPr lang="en-US" sz="2400" dirty="0"/>
              <a:t>A relation  R(</a:t>
            </a:r>
            <a:r>
              <a:rPr lang="en-US" sz="2400" u="sng" dirty="0"/>
              <a:t>A</a:t>
            </a:r>
            <a:r>
              <a:rPr lang="en-US" sz="2400" dirty="0"/>
              <a:t>, </a:t>
            </a:r>
            <a:r>
              <a:rPr lang="en-US" sz="2400" u="sng" dirty="0"/>
              <a:t>B</a:t>
            </a:r>
            <a:r>
              <a:rPr lang="en-US" sz="2400" dirty="0"/>
              <a:t>, N, O, P) with the composite key (A,B) means that none of the non-key attributes N, O, or P can be determined by N, O, or P.</a:t>
            </a:r>
          </a:p>
          <a:p>
            <a:pPr marL="101600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Palatino Linotype" panose="02040502050505030304" pitchFamily="18" charset="0"/>
              </a:rPr>
              <a:t>		</a:t>
            </a:r>
            <a:r>
              <a:rPr lang="en-US" sz="18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STUDENT_HOUSING (</a:t>
            </a:r>
            <a:r>
              <a:rPr lang="en-US" sz="1800" b="1" u="sng" dirty="0">
                <a:solidFill>
                  <a:schemeClr val="tx2"/>
                </a:solidFill>
                <a:latin typeface="Palatino Linotype" panose="02040502050505030304" pitchFamily="18" charset="0"/>
              </a:rPr>
              <a:t>StudentID</a:t>
            </a:r>
            <a:r>
              <a:rPr lang="en-US" sz="18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, Building, BuildingFee)</a:t>
            </a:r>
          </a:p>
          <a:p>
            <a:pPr marL="10160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		 Building </a:t>
            </a:r>
            <a:r>
              <a:rPr lang="en-US" sz="1800" dirty="0">
                <a:solidFill>
                  <a:schemeClr val="tx2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en-US" sz="1800" b="1" dirty="0" err="1">
                <a:solidFill>
                  <a:schemeClr val="tx2"/>
                </a:solidFill>
                <a:latin typeface="Palatino Linotype" panose="02040502050505030304" pitchFamily="18" charset="0"/>
              </a:rPr>
              <a:t>BuildingFee</a:t>
            </a:r>
            <a:r>
              <a:rPr lang="en-US" sz="18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 (False)</a:t>
            </a:r>
          </a:p>
          <a:p>
            <a:pPr marL="101600" marR="43380" indent="0">
              <a:buNone/>
            </a:pPr>
            <a:endParaRPr lang="en-US" b="1" dirty="0">
              <a:solidFill>
                <a:srgbClr val="00ABBD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960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F77B-94D5-4833-92C8-F4953473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Boyce-Codd Normal Form (BCNF)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70401-5989-44FB-B69B-355249806A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>
                <a:cs typeface="Arial" panose="020B0604020202020204" pitchFamily="34" charset="0"/>
              </a:rPr>
              <a:t>A</a:t>
            </a:r>
            <a:r>
              <a:rPr lang="en-US" sz="2800" dirty="0"/>
              <a:t> relation is in BCNF if, and only if, it is in 3NF and every determinant is a candidate key. </a:t>
            </a:r>
          </a:p>
        </p:txBody>
      </p:sp>
    </p:spTree>
    <p:extLst>
      <p:ext uri="{BB962C8B-B14F-4D97-AF65-F5344CB8AC3E}">
        <p14:creationId xmlns:p14="http://schemas.microsoft.com/office/powerpoint/2010/main" val="2438286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0CC3-CB74-43CE-B51B-53064F1A2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the SKU_DATA Table into BCNF (Step-by-Step) - 1NF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88D4B-EE7C-4C1A-8C6A-819CCFF293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  SKU_DATA (</a:t>
            </a:r>
            <a:r>
              <a:rPr lang="en-US" sz="1800" b="1" u="sng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SKU</a:t>
            </a: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, SKU_Description, Department, Buyer)</a:t>
            </a:r>
          </a:p>
          <a:p>
            <a:pPr marL="101600" indent="0">
              <a:buNone/>
            </a:pPr>
            <a:r>
              <a:rPr lang="en-US" sz="2000" dirty="0"/>
              <a:t>1NF – Checking against 1NF, this relation is in 1NF.</a:t>
            </a:r>
          </a:p>
          <a:p>
            <a:pPr marL="101600" indent="0">
              <a:buNone/>
            </a:pPr>
            <a:r>
              <a:rPr lang="en-US" sz="2000" dirty="0"/>
              <a:t>	- The table is a relation and has a primary key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E80E90-5A16-4831-8B62-8F4B9AD30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809" y="1417754"/>
            <a:ext cx="4598381" cy="3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05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D914D-942F-450D-855D-F909E3410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the SKU_DATA Table into BCNF (Step-by-Step) - 2NF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D0F3B-7820-477A-A651-9D3FEBE3E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SKU_DATA (</a:t>
            </a:r>
            <a:r>
              <a:rPr lang="en-US" sz="1800" b="1" u="sng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SKU</a:t>
            </a: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, SKU_Description, Department, Buyer)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kern="1200" dirty="0">
              <a:solidFill>
                <a:schemeClr val="tx2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SKU  (SKU_Description, Department, Buyer)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SKU_Description  (SKU, Department, Buyer)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Buyer  Department</a:t>
            </a:r>
            <a:endParaRPr lang="en-US" sz="1800" b="1" kern="1200" dirty="0">
              <a:solidFill>
                <a:schemeClr val="tx2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2000" dirty="0"/>
              <a:t>SKU and SKU_Description are candidate keys.</a:t>
            </a:r>
          </a:p>
          <a:p>
            <a:r>
              <a:rPr lang="en-US" sz="2000" dirty="0"/>
              <a:t>A relation is in 2NF if, and only if, it is in 1NF and all non-key attributes are determined by the primary key.</a:t>
            </a:r>
          </a:p>
          <a:p>
            <a:r>
              <a:rPr lang="en-US" sz="2000" dirty="0"/>
              <a:t>Since SKU is a single column primary key, all non-key attributes are determined by SKU, and the relation is in 2NF.</a:t>
            </a:r>
          </a:p>
          <a:p>
            <a:pPr lvl="1"/>
            <a:r>
              <a:rPr lang="en-US" sz="2000" dirty="0" err="1"/>
              <a:t>SKU_Description</a:t>
            </a:r>
            <a:r>
              <a:rPr lang="en-US" sz="2000" dirty="0"/>
              <a:t> would be an alternate key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250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3001A-B0FA-4038-AED3-C036B5DA4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the SKU_DATA Table into BCNF (Step-by-Step) - 3NF (1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FD10F-1CE6-4D88-8E77-AE6381EE50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SKU_DATA (</a:t>
            </a:r>
            <a:r>
              <a:rPr lang="en-US" sz="1800" b="1" u="sng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SKU</a:t>
            </a: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, SKU_Description, Department, Buyer)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kern="1200" dirty="0">
              <a:solidFill>
                <a:schemeClr val="tx2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SKU  (SKU_Description, Department, Buyer)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SKU_Description  (SKU, Department, Buyer)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Buyer  Department</a:t>
            </a:r>
            <a:endParaRPr lang="en-US" sz="1800" b="1" kern="1200" dirty="0">
              <a:solidFill>
                <a:schemeClr val="tx2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1700" dirty="0"/>
              <a:t>SKU and SKU_Description are candidate keys.</a:t>
            </a:r>
          </a:p>
          <a:p>
            <a:r>
              <a:rPr lang="en-US" sz="1700" dirty="0"/>
              <a:t>A relation is in 3NF if, and only if, it is in 2NF and there are no non-key attributes determined by another non-key attribute.</a:t>
            </a:r>
          </a:p>
          <a:p>
            <a:r>
              <a:rPr lang="en-US" sz="1700" dirty="0"/>
              <a:t>However, the term non-key attribute means an attribute that is neither (1) a candidate key itself, nor (2) part of a composite candidate key.</a:t>
            </a:r>
          </a:p>
          <a:p>
            <a:r>
              <a:rPr lang="en-US" sz="1700" dirty="0"/>
              <a:t>Therefore, the only non key attribute is Buyer, and it is a determinant of Department.</a:t>
            </a:r>
          </a:p>
          <a:p>
            <a:r>
              <a:rPr lang="en-US" sz="1700" dirty="0"/>
              <a:t>Therefore, this is not in 3NF.</a:t>
            </a:r>
          </a:p>
        </p:txBody>
      </p:sp>
    </p:spTree>
    <p:extLst>
      <p:ext uri="{BB962C8B-B14F-4D97-AF65-F5344CB8AC3E}">
        <p14:creationId xmlns:p14="http://schemas.microsoft.com/office/powerpoint/2010/main" val="237388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3001A-B0FA-4038-AED3-C036B5DA4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the SKU_DATA Table into BCNF (Step-by-Step) - 3NF (2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FD10F-1CE6-4D88-8E77-AE6381EE50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Therefore, break out the Buyer </a:t>
            </a:r>
            <a:r>
              <a:rPr lang="en-US" sz="2000" dirty="0">
                <a:sym typeface="Wingdings" panose="05000000000000000000" pitchFamily="2" charset="2"/>
              </a:rPr>
              <a:t> Department functional dependency.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b="1" kern="1200" dirty="0">
              <a:solidFill>
                <a:srgbClr val="0099CC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SKU_DATA_2 (</a:t>
            </a:r>
            <a:r>
              <a:rPr lang="en-US" sz="1800" b="1" u="sng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SKU</a:t>
            </a: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, SKU_Description, </a:t>
            </a:r>
            <a:r>
              <a:rPr lang="en-US" sz="1800" b="1" i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Buyer</a:t>
            </a: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BUYER (</a:t>
            </a:r>
            <a:r>
              <a:rPr lang="en-US" sz="1800" b="1" u="sng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Buyer</a:t>
            </a: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, Department)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b="1" kern="1200" dirty="0">
              <a:solidFill>
                <a:schemeClr val="tx2"/>
              </a:solidFill>
              <a:latin typeface="Arial" panose="020B0604020202020204" pitchFamily="34" charset="0"/>
              <a:ea typeface="+mn-ea"/>
              <a:cs typeface="+mn-cs"/>
              <a:sym typeface="Wingdings" panose="05000000000000000000" pitchFamily="2" charset="2"/>
            </a:endParaRP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rPr>
              <a:t>Where SKU_DATA_2.Buyer must exist in BUYER.Buyer</a:t>
            </a:r>
          </a:p>
          <a:p>
            <a:r>
              <a:rPr lang="en-US" sz="2000" dirty="0">
                <a:sym typeface="Wingdings" panose="05000000000000000000" pitchFamily="2" charset="2"/>
              </a:rPr>
              <a:t>SKU_DATA_2 is in 3NF</a:t>
            </a:r>
          </a:p>
          <a:p>
            <a:r>
              <a:rPr lang="en-US" sz="2000" dirty="0">
                <a:sym typeface="Wingdings" panose="05000000000000000000" pitchFamily="2" charset="2"/>
              </a:rPr>
              <a:t>BUYER is in 3NF</a:t>
            </a:r>
          </a:p>
        </p:txBody>
      </p:sp>
    </p:spTree>
    <p:extLst>
      <p:ext uri="{BB962C8B-B14F-4D97-AF65-F5344CB8AC3E}">
        <p14:creationId xmlns:p14="http://schemas.microsoft.com/office/powerpoint/2010/main" val="3675601310"/>
      </p:ext>
    </p:extLst>
  </p:cSld>
  <p:clrMapOvr>
    <a:masterClrMapping/>
  </p:clrMapOvr>
</p:sld>
</file>

<file path=ppt/theme/theme1.xml><?xml version="1.0" encoding="utf-8"?>
<a:theme xmlns:a="http://schemas.openxmlformats.org/drawingml/2006/main" name="508 Lecture">
  <a:themeElements>
    <a:clrScheme name="Custom 7">
      <a:dk1>
        <a:srgbClr val="000000"/>
      </a:dk1>
      <a:lt1>
        <a:srgbClr val="FFFFFF"/>
      </a:lt1>
      <a:dk2>
        <a:srgbClr val="000000"/>
      </a:dk2>
      <a:lt2>
        <a:srgbClr val="007FA3"/>
      </a:lt2>
      <a:accent1>
        <a:srgbClr val="3C1581"/>
      </a:accent1>
      <a:accent2>
        <a:srgbClr val="1A6C7C"/>
      </a:accent2>
      <a:accent3>
        <a:srgbClr val="CC730D"/>
      </a:accent3>
      <a:accent4>
        <a:srgbClr val="B2AA00"/>
      </a:accent4>
      <a:accent5>
        <a:srgbClr val="1B9332"/>
      </a:accent5>
      <a:accent6>
        <a:srgbClr val="7F7F7F"/>
      </a:accent6>
      <a:hlink>
        <a:srgbClr val="3C1581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5883</TotalTime>
  <Words>1371</Words>
  <Application>Microsoft Office PowerPoint</Application>
  <PresentationFormat>On-screen Show (4:3)</PresentationFormat>
  <Paragraphs>150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Courier New</vt:lpstr>
      <vt:lpstr>Noto Sans Symbols</vt:lpstr>
      <vt:lpstr>Palatino Linotype</vt:lpstr>
      <vt:lpstr>Times New Roman</vt:lpstr>
      <vt:lpstr>Verdana</vt:lpstr>
      <vt:lpstr>508 Lecture</vt:lpstr>
      <vt:lpstr>Database Processing: Fundamentals, Design, and Implementation</vt:lpstr>
      <vt:lpstr>First Normal Form (1NF)</vt:lpstr>
      <vt:lpstr>Second Normal Form (2NF)</vt:lpstr>
      <vt:lpstr>Third Normal Form (3NF)</vt:lpstr>
      <vt:lpstr>Boyce-Codd Normal Form (BCNF)</vt:lpstr>
      <vt:lpstr>Putting the SKU_DATA Table into BCNF (Step-by-Step) - 1NF</vt:lpstr>
      <vt:lpstr>Putting the SKU_DATA Table into BCNF (Step-by-Step) - 2NF</vt:lpstr>
      <vt:lpstr>Putting the SKU_DATA Table into BCNF (Step-by-Step) - 3NF (1 of 2)</vt:lpstr>
      <vt:lpstr>Putting the SKU_DATA Table into BCNF (Step-by-Step) - 3NF (2 of 2)</vt:lpstr>
      <vt:lpstr>Putting the SKU_DATA Table into BCNF (Step-by-Step) - BCNF</vt:lpstr>
      <vt:lpstr>The Results of the Step-by-Step to BCNF</vt:lpstr>
      <vt:lpstr>Advantages and Disadvantages of Normalization</vt:lpstr>
      <vt:lpstr>Multivalued Dependencies</vt:lpstr>
      <vt:lpstr>Denormalization</vt:lpstr>
      <vt:lpstr>Normalized Relations</vt:lpstr>
      <vt:lpstr>Denormalizing the Data</vt:lpstr>
      <vt:lpstr>Customized Tables </vt:lpstr>
      <vt:lpstr>Common Design Problems</vt:lpstr>
      <vt:lpstr>The Multivalue, Multicolumn Problem</vt:lpstr>
      <vt:lpstr>Inconsistent Values</vt:lpstr>
      <vt:lpstr>Missing Values</vt:lpstr>
      <vt:lpstr>Null Values</vt:lpstr>
      <vt:lpstr>The General-Purpose Remarks Column</vt:lpstr>
      <vt:lpstr>Database Processing Fundamentals, Design, and Implementation (15th Edition)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PowerPoint Template</dc:title>
  <dc:creator>Harold Wise</dc:creator>
  <cp:lastModifiedBy>roly</cp:lastModifiedBy>
  <cp:revision>120</cp:revision>
  <dcterms:modified xsi:type="dcterms:W3CDTF">2021-03-10T16:41:59Z</dcterms:modified>
</cp:coreProperties>
</file>